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ink/ink1.xml" ContentType="application/inkml+xml"/>
  <Override PartName="/ppt/ink/ink2.xml" ContentType="application/inkml+xml"/>
  <Override PartName="/ppt/tags/tag2.xml" ContentType="application/vnd.openxmlformats-officedocument.presentationml.tags+xml"/>
  <Override PartName="/ppt/ink/ink3.xml" ContentType="application/inkml+xml"/>
  <Override PartName="/ppt/ink/ink4.xml" ContentType="application/inkml+xml"/>
  <Override PartName="/ppt/tags/tag3.xml" ContentType="application/vnd.openxmlformats-officedocument.presentationml.tags+xml"/>
  <Override PartName="/ppt/ink/ink5.xml" ContentType="application/inkml+xml"/>
  <Override PartName="/ppt/ink/ink6.xml" ContentType="application/inkml+xml"/>
  <Override PartName="/ppt/tags/tag4.xml" ContentType="application/vnd.openxmlformats-officedocument.presentationml.tags+xml"/>
  <Override PartName="/ppt/ink/ink7.xml" ContentType="application/inkml+xml"/>
  <Override PartName="/ppt/ink/ink8.xml" ContentType="application/inkml+xml"/>
  <Override PartName="/ppt/tags/tag5.xml" ContentType="application/vnd.openxmlformats-officedocument.presentationml.tags+xml"/>
  <Override PartName="/ppt/ink/ink9.xml" ContentType="application/inkml+xml"/>
  <Override PartName="/ppt/ink/ink10.xml" ContentType="application/inkml+xml"/>
  <Override PartName="/ppt/tags/tag6.xml" ContentType="application/vnd.openxmlformats-officedocument.presentationml.tags+xml"/>
  <Override PartName="/ppt/ink/ink11.xml" ContentType="application/inkml+xml"/>
  <Override PartName="/ppt/tags/tag7.xml" ContentType="application/vnd.openxmlformats-officedocument.presentationml.tags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2:34:05.64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84DEABD-A169-41B9-AC25-5AC2FB7DFC97}" emma:medium="tactile" emma:mode="ink">
          <msink:context xmlns:msink="http://schemas.microsoft.com/ink/2010/main" type="inkDrawing" rotatedBoundingBox="792,12478 3744,12444 3751,12998 798,13032" semanticType="callout" shapeName="Other"/>
        </emma:interpretation>
      </emma:emma>
    </inkml:annotationXML>
  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41-32,-38-41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41-32,42-41 32,-42 0-32,38 0 0,-38 0 32,0 0 0,42 41 0,-42-41 0,41 0 32,-41 0-96,0 0 96,42 0-32,-42 41 32,42-41-32,-42 0 0,38 0-32,4 0 0,-42 0 32,42 41-32,-42-41 32,42 0 0,-42 0 0,41 0-32,-41 0 32,38 0 32,4 0-32,-42 41-32,42-41 32,0 0-32,-42 0 0,38 0 0,4 0 32,0 0 0,-42 0-32,41 42 0,1-42 32,-42 0-32,38 0 32,4 0 0,-42 0 1,42 0-1,0 0-32,-42 0 32,38 0 0,4 0-32,-1 0 0,1 0 32,0 0-32,-42 0 0,38 0 0,4 0 0,0 0 32,-42 0-32,41 0 0,-41 0 0,42 0 0,-42 0 0,38 0 0,-38 0 0,42 0 32,-42 0-32,42 0 0,-42 0 32,42 0-32,-4 0 32,-38 0-32,42 0 0,-1 0 32,-41 0-32,42-42 0,0 42 0,-42 0 0,38 0 32,-38-41-64,0 41 64,42 0-32,-42-41 0,42 41 0,-42 0 0,42 0 0,-42 0 0,38 0 0,-38-41 0,41 41 0,-41 0 0,42 0 0,-42 0 0,42 0 0,-42 0 0,42-41 0,-42 41 0,0 0 0,38 0 0,-38 0 0,42 0 0,-42 0 0,42-41 32,-42 41-64,41 0 64,-41 0-64,42 0 32,-42 0 32,38-41-64,-38 41 32,42 0 32,-42 0-32,42 0 0,-42 0 0,0 0 0,42-41 0,-42 41 0,0 0 0,38 0 0,-38 0 0,0 0 0,42 0 0,-42 0 0,0 0 0,41-41 0,-41 41 0,42 0 0,-42 0 0,0 0 0,42 0 0,-42-41 0,0 41 0,38 0 0,-38 0 0,0 0 0,0 0 0,0 0 0,42 0 0,-42 0 0,0-41 0,0 41 0,42 0 0,-42 0 0,0 0 32,0 0-32,0 0 0,0 0-32,0 0-192,0 0-193,0 0-736,0 0-3780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3:22:35.5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2:56:28.6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2:56:28.6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2:40:34.6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41-32,-38-41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41-32,42-41 32,-42 0-32,38 0 0,-38 0 32,0 0 0,42 41 0,-42-41 0,41 0 32,-41 0-96,0 0 96,42 0-32,-42 41 32,42-41-32,-42 0 0,38 0-32,4 0 0,-42 0 32,42 41-32,-42-41 32,42 0 0,-42 0 0,41 0-32,-41 0 32,38 0 32,4 0-32,-42 41-32,42-41 32,0 0-32,-42 0 0,38 0 0,4 0 32,0 0 0,-42 0-32,41 42 0,1-42 32,-42 0-32,38 0 32,4 0 0,-42 0 1,42 0-1,0 0-32,-42 0 32,38 0 0,4 0-32,-1 0 0,1 0 32,0 0-32,-42 0 0,38 0 0,4 0 0,0 0 32,-42 0-32,41 0 0,-41 0 0,42 0 0,-42 0 0,38 0 0,-38 0 0,42 0 32,-42 0-32,42 0 0,-42 0 32,42 0-32,-4 0 32,-38 0-32,42 0 0,-1 0 32,-41 0-32,42-42 0,0 42 0,-42 0 0,38 0 32,-38-41-64,0 41 64,42 0-32,-42-41 0,42 41 0,-42 0 0,42 0 0,-42 0 0,38 0 0,-38-41 0,41 41 0,-41 0 0,42 0 0,-42 0 0,42 0 0,-42 0 0,42-41 0,-42 41 0,0 0 0,38 0 0,-38 0 0,42 0 0,-42 0 0,42-41 32,-42 41-64,41 0 64,-41 0-64,42 0 32,-42 0 32,38-41-64,-38 41 32,42 0 32,-42 0-32,42 0 0,-42 0 0,0 0 0,42-41 0,-42 41 0,0 0 0,38 0 0,-38 0 0,0 0 0,42 0 0,-42 0 0,0 0 0,41-41 0,-41 41 0,42 0 0,-42 0 0,0 0 0,42 0 0,-42-41 0,0 41 0,38 0 0,-38 0 0,0 0 0,0 0 0,0 0 0,42 0 0,-42 0 0,0-41 0,0 41 0,42 0 0,-42 0 0,0 0 32,0 0-32,0 0 0,0 0-32,0 0-192,0 0-193,0 0-736,0 0-3780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2:40:45.3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2:49:56.0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2:56:03.5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3:03:02.0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2:56:28.6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3:06:17.1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4719" units="in"/>
          <inkml:channel name="Y" type="integer" max="9199" units="in"/>
          <inkml:channel name="F" type="integer" max="32767" units="dev"/>
        </inkml:traceFormat>
        <inkml:channelProperties>
          <inkml:channelProperty channel="X" name="resolution" value="2540.38647" units="1/in"/>
          <inkml:channelProperty channel="Y" name="resolution" value="2540.45825" units="1/in"/>
          <inkml:channelProperty channel="F" name="resolution" value="0" units="1/dev"/>
        </inkml:channelProperties>
      </inkml:inkSource>
      <inkml:timestamp xml:id="ts0" timeString="2013-03-28T12:56:28.68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 0 480,'0'0'256,"0"0"-512,0 0 1473,0 0-480,0 0-1730,0 0 993,0 0 480,0 0-480,0 0 6695,0 0-1763,0 0-3682,0 0 511,0 0 33,0 0-769,0 0 32,0 0 160,0 0-64,0 0-448,0 0-33,-42 0-255,42 0 63,0 41-63,0-41-161,0 0 0,0 0-32,-42 0-31,42 0-33,0 41-128,0-41 64,0 0-96,0 0 160,0 0-64,0 0 0,0 0 224,0 0-159,0 0-65,0 0 0,0 0-32,0 42-32,-38-42 64,38 0-96,0 0 96,0 0-64,0 0 0,0 41 0,0-41-32,0 0 32,0 0-32,0 0-64,0 0 96,0 0-64,0 0 96,0 0 0,0 0-32,0 0 32,0 0-64,0 0 32,0 0-32,0 0 32,0 0 0,0 0-32,0 0 32,0 0-32,0 0-64,0 0 0,0 0 96,0 0 32,0 0 0,0 0-64,0 0 32,0 0-32,0 41 0,0-41 33,0 0-33,0 0 32,0 0-32,0 41 64,38-41-32,-38 0-32,0 0-32,42 41 64,-42-41-32,0 0 0,42 0 0,-42 0 32,0 42-32,42-42 32,-42 0-32,38 0 0,-38 0 32,0 0 0,42 41 0,-42-41 0,41 0 32,-41 0-96,0 0 96,42 0-32,-42 41 32,42-41-32,-42 0 0,38 0-32,4 0 0,-42 0 32,42 41-32,-42-41 32,42 0 0,-42 0 0,41 0-32,-41 0 32,38 0 32,4 0-32,-42 41-32,42-41 32,0 0-32,-42 0 0,38 0 0,4 0 32,0 0 0,-42 0-32,41 41 0,1-41 32,-42 0-32,38 0 32,4 0 0,-42 0 1,42 0-1,0 0-32,-42 0 32,38 0 0,3 0-32,1 0 0,0 0 32,0 0-32,-42 0 0,38 0 0,4 0 0,0 0 32,-42 0-32,41 0 0,-41 0 0,42 0 0,-42 0 0,38 0 0,-38 0 0,42 0 32,-42 0-32,42 0 0,-42 0 32,42 0-32,-4 0 32,-38 0-32,42 0 0,-1 0 32,-41 0-32,42-41 0,0 41 0,-42 0 0,38 0 32,-38-41-64,0 41 64,42 0-32,-42-41 0,42 41 0,-42 0 0,42 0 0,-42 0 0,38 0 0,-38-41 0,41 41 0,-41 0 0,42 0 0,-42 0 0,42 0 0,-42 0 0,42-41 0,-42 41 0,0 0 0,38 0 0,-38 0 0,42 0 0,-42 0 0,42-42 32,-42 42-64,41 0 64,-41 0-64,42 0 32,-42 0 32,38-41-64,-38 41 32,42 0 32,-42 0-32,42 0 0,-42 0 0,0 0 0,42-41 0,-42 41 0,0 0 0,38 0 0,-38 0 0,0 0 0,42 0 0,-42 0 0,0 0 0,41-41 0,-41 41 0,42 0 0,-42 0 0,0 0 0,42 0 0,-42-41 0,0 41 0,38 0 0,-38 0 0,0 0 0,0 0 0,0 0 0,42 0 0,-42 0 0,0-42 0,0 42 0,42 0 0,-42 0 0,0 0 32,0 0-32,0 0 0,0 0-32,0 0-192,0 0-193,0 0-736,0 0-3780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4992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363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0206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2218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694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74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7108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673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716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631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59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7B74-B511-4002-8713-F1BF86EB4DBA}" type="datetimeFigureOut">
              <a:rPr lang="ko-KR" altLang="en-US" smtClean="0"/>
              <a:t>2013-03-28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1A242-F299-4911-895F-69AFA8564D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491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erris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emf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emf"/><Relationship Id="rId5" Type="http://schemas.openxmlformats.org/officeDocument/2006/relationships/customXml" Target="../ink/ink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ustomXml" Target="../ink/ink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ustomXml" Target="../ink/ink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customXml" Target="../ink/ink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customXml" Target="../ink/ink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image" Target="../media/image4.emf"/><Relationship Id="rId4" Type="http://schemas.openxmlformats.org/officeDocument/2006/relationships/customXml" Target="../ink/ink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Phishing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The methods of phishing</a:t>
            </a:r>
          </a:p>
          <a:p>
            <a:r>
              <a:rPr lang="en-US" altLang="ko-KR" dirty="0" smtClean="0"/>
              <a:t>By </a:t>
            </a:r>
            <a:r>
              <a:rPr lang="en-US" altLang="ko-KR" dirty="0" err="1" smtClean="0"/>
              <a:t>EverTokki</a:t>
            </a:r>
            <a:r>
              <a:rPr lang="en-US" altLang="ko-KR" dirty="0" smtClean="0"/>
              <a:t> Lee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1108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2301">
        <p14:ferris dir="l"/>
      </p:transition>
    </mc:Choice>
    <mc:Fallback>
      <p:transition spd="slow" advTm="230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286" y="3805651"/>
            <a:ext cx="1872208" cy="2143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Voice Phishing</a:t>
            </a:r>
            <a:endParaRPr lang="ko-KR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6286" y="1196752"/>
            <a:ext cx="1872208" cy="21435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286490" y="2824684"/>
              <a:ext cx="1062720" cy="20052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7770" y="2807764"/>
                <a:ext cx="1100880" cy="23688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Right Arrow 11"/>
          <p:cNvSpPr/>
          <p:nvPr/>
        </p:nvSpPr>
        <p:spPr>
          <a:xfrm flipH="1">
            <a:off x="1518148" y="1562125"/>
            <a:ext cx="5698138" cy="1695725"/>
          </a:xfrm>
          <a:prstGeom prst="rightArrow">
            <a:avLst>
              <a:gd name="adj1" fmla="val 50000"/>
              <a:gd name="adj2" fmla="val 32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/>
              <a:t>Phisher calls victim, tells them fake information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6251"/>
            <a:ext cx="1800200" cy="2061098"/>
          </a:xfrm>
          <a:prstGeom prst="rect">
            <a:avLst/>
          </a:prstGeom>
        </p:spPr>
      </p:pic>
      <p:sp>
        <p:nvSpPr>
          <p:cNvPr id="16" name="Rounded Rectangular Callout 15"/>
          <p:cNvSpPr/>
          <p:nvPr/>
        </p:nvSpPr>
        <p:spPr>
          <a:xfrm>
            <a:off x="395536" y="5627349"/>
            <a:ext cx="5400600" cy="1052736"/>
          </a:xfrm>
          <a:prstGeom prst="wedgeRoundRectCallout">
            <a:avLst>
              <a:gd name="adj1" fmla="val -33741"/>
              <a:gd name="adj2" fmla="val -12224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Ok. </a:t>
            </a:r>
          </a:p>
          <a:p>
            <a:pPr algn="ctr"/>
            <a:r>
              <a:rPr lang="en-US" altLang="ko-KR" dirty="0" smtClean="0"/>
              <a:t>Name:000000 000</a:t>
            </a:r>
          </a:p>
          <a:p>
            <a:pPr algn="ctr"/>
            <a:r>
              <a:rPr lang="en-US" altLang="ko-KR" dirty="0" smtClean="0"/>
              <a:t>Account number:00000000-00000000</a:t>
            </a:r>
          </a:p>
          <a:p>
            <a:pPr algn="ctr"/>
            <a:r>
              <a:rPr lang="en-US" altLang="ko-KR" dirty="0" smtClean="0"/>
              <a:t>..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</p:txBody>
      </p:sp>
      <p:sp>
        <p:nvSpPr>
          <p:cNvPr id="13" name="Right Arrow 12"/>
          <p:cNvSpPr/>
          <p:nvPr/>
        </p:nvSpPr>
        <p:spPr>
          <a:xfrm>
            <a:off x="1691680" y="4077071"/>
            <a:ext cx="5524606" cy="1728193"/>
          </a:xfrm>
          <a:prstGeom prst="rightArrow">
            <a:avLst>
              <a:gd name="adj1" fmla="val 50000"/>
              <a:gd name="adj2" fmla="val 423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Victim confirms information, phisher receives information then use them for their purposes</a:t>
            </a:r>
          </a:p>
          <a:p>
            <a:pPr algn="ctr"/>
            <a:r>
              <a:rPr lang="en-US" altLang="ko-KR" dirty="0" smtClean="0"/>
              <a:t>(ex: banking, taking out money)</a:t>
            </a:r>
            <a:endParaRPr lang="ko-KR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0" name="Ink 19"/>
              <p14:cNvContentPartPr/>
              <p14:nvPr/>
            </p14:nvContentPartPr>
            <p14:xfrm>
              <a:off x="286490" y="5157192"/>
              <a:ext cx="1062720" cy="20052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7770" y="5140272"/>
                <a:ext cx="1100880" cy="236880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Rounded Rectangular Callout 14"/>
          <p:cNvSpPr/>
          <p:nvPr/>
        </p:nvSpPr>
        <p:spPr>
          <a:xfrm>
            <a:off x="4572000" y="2924944"/>
            <a:ext cx="3168352" cy="880706"/>
          </a:xfrm>
          <a:prstGeom prst="wedgeRoundRectCallout">
            <a:avLst>
              <a:gd name="adj1" fmla="val 40418"/>
              <a:gd name="adj2" fmla="val -965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/>
              <a:t>Your bank account is in trouble. Can you please reconfirm your info?</a:t>
            </a:r>
            <a:endParaRPr lang="ko-KR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811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4612">
        <p14:ferris dir="l"/>
      </p:transition>
    </mc:Choice>
    <mc:Fallback>
      <p:transition spd="slow" advTm="146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SMS Phishing (</a:t>
            </a:r>
            <a:r>
              <a:rPr lang="en-US" altLang="ko-KR" dirty="0" err="1" smtClean="0"/>
              <a:t>Smishing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693" y="1355748"/>
            <a:ext cx="1872208" cy="2143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90" y="1352398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539552" y="3012456"/>
              <a:ext cx="1062720" cy="2005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0832" y="2995536"/>
                <a:ext cx="1100880" cy="23688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ight Arrow 7"/>
          <p:cNvSpPr/>
          <p:nvPr/>
        </p:nvSpPr>
        <p:spPr>
          <a:xfrm flipH="1">
            <a:off x="1870315" y="1844824"/>
            <a:ext cx="5252377" cy="1568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2G Phones:</a:t>
            </a:r>
          </a:p>
          <a:p>
            <a:pPr algn="ctr"/>
            <a:r>
              <a:rPr lang="en-US" altLang="ko-KR" dirty="0" smtClean="0"/>
              <a:t>Phisher sends SMS, which consists that the victim reconfirm info via SMS.</a:t>
            </a:r>
            <a:endParaRPr lang="ko-KR" altLang="en-US" dirty="0"/>
          </a:p>
        </p:txBody>
      </p:sp>
      <p:sp>
        <p:nvSpPr>
          <p:cNvPr id="9" name="Right Arrow 8"/>
          <p:cNvSpPr/>
          <p:nvPr/>
        </p:nvSpPr>
        <p:spPr>
          <a:xfrm>
            <a:off x="1886011" y="1836890"/>
            <a:ext cx="5238507" cy="1568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Victim sends SMS, phisher retrieves information and uses for their purposes.</a:t>
            </a:r>
            <a:endParaRPr lang="ko-KR" alt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90" y="4077072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/>
              <p14:cNvContentPartPr/>
              <p14:nvPr/>
            </p14:nvContentPartPr>
            <p14:xfrm>
              <a:off x="539552" y="5737130"/>
              <a:ext cx="1062720" cy="20052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0832" y="5720210"/>
                <a:ext cx="1100880" cy="23688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693" y="4293096"/>
            <a:ext cx="1872208" cy="2143542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 flipH="1">
            <a:off x="1872141" y="4293096"/>
            <a:ext cx="5252377" cy="2151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r>
              <a:rPr lang="en-US" altLang="ko-KR" dirty="0" smtClean="0"/>
              <a:t>G Phones:</a:t>
            </a:r>
          </a:p>
          <a:p>
            <a:pPr algn="ctr"/>
            <a:r>
              <a:rPr lang="en-US" altLang="ko-KR" dirty="0" smtClean="0"/>
              <a:t>Phisher sends SMS, which contains harmful links. (ex: malware, </a:t>
            </a:r>
            <a:r>
              <a:rPr lang="en-US" altLang="ko-KR" dirty="0" err="1" smtClean="0"/>
              <a:t>keylogger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1890518" y="4530960"/>
            <a:ext cx="5238507" cy="1667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V</a:t>
            </a:r>
            <a:r>
              <a:rPr lang="en-US" altLang="ko-KR" dirty="0" smtClean="0"/>
              <a:t>ictim clicks on link, personal info is sent to phisher (ex: email logs, credit card info)</a:t>
            </a:r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5276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25866">
        <p14:ferris dir="l"/>
      </p:transition>
    </mc:Choice>
    <mc:Fallback>
      <p:transition spd="slow" advTm="258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3" grpId="0" animBg="1"/>
      <p:bldP spid="13" grpId="1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Email/link Phishing</a:t>
            </a:r>
            <a:endParaRPr lang="ko-KR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91230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611560" y="3081189"/>
              <a:ext cx="1062720" cy="2005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2840" y="3064269"/>
                <a:ext cx="1100880" cy="23688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547" y="1527200"/>
            <a:ext cx="1872208" cy="2143542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flipH="1">
            <a:off x="1876045" y="1742627"/>
            <a:ext cx="5235501" cy="1712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Phisher sends email containing a link of a phishing site, (ex: googlle.com) asking victim to confirm info.</a:t>
            </a:r>
            <a:endParaRPr lang="ko-KR" alt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28" y="4005064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Ink 10"/>
              <p14:cNvContentPartPr/>
              <p14:nvPr/>
            </p14:nvContentPartPr>
            <p14:xfrm>
              <a:off x="763960" y="5595023"/>
              <a:ext cx="1062720" cy="20052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5240" y="5578103"/>
                <a:ext cx="1100880" cy="23688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Right Arrow 11"/>
          <p:cNvSpPr/>
          <p:nvPr/>
        </p:nvSpPr>
        <p:spPr>
          <a:xfrm>
            <a:off x="2276128" y="4293096"/>
            <a:ext cx="4672136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Victim clicks on link…</a:t>
            </a:r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7402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3249">
        <p14:ferris dir="l"/>
      </p:transition>
    </mc:Choice>
    <mc:Fallback>
      <p:transition spd="slow" advTm="132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The two methods of link-phishing</a:t>
            </a:r>
            <a:endParaRPr lang="ko-KR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68422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611560" y="3224606"/>
              <a:ext cx="1062720" cy="2005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2840" y="3207686"/>
                <a:ext cx="1100880" cy="2368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693" y="1772816"/>
            <a:ext cx="1872208" cy="2143542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21088147">
            <a:off x="1933586" y="2153305"/>
            <a:ext cx="1583163" cy="4661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Type info</a:t>
            </a:r>
            <a:endParaRPr lang="ko-KR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07904" y="1916832"/>
            <a:ext cx="1728192" cy="81743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Phishing site</a:t>
            </a:r>
            <a:endParaRPr lang="ko-KR" altLang="en-US" dirty="0"/>
          </a:p>
        </p:txBody>
      </p:sp>
      <p:sp>
        <p:nvSpPr>
          <p:cNvPr id="16" name="Right Arrow 15"/>
          <p:cNvSpPr/>
          <p:nvPr/>
        </p:nvSpPr>
        <p:spPr>
          <a:xfrm rot="785152">
            <a:off x="5628490" y="2054643"/>
            <a:ext cx="1583163" cy="902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Info goes to phisher</a:t>
            </a:r>
            <a:endParaRPr lang="ko-KR" alt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2810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8" name="Ink 17"/>
              <p14:cNvContentPartPr/>
              <p14:nvPr/>
            </p14:nvContentPartPr>
            <p14:xfrm>
              <a:off x="288032" y="5888994"/>
              <a:ext cx="1062720" cy="20052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9312" y="5872074"/>
                <a:ext cx="1100880" cy="23688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Right Arrow 12"/>
          <p:cNvSpPr/>
          <p:nvPr/>
        </p:nvSpPr>
        <p:spPr>
          <a:xfrm rot="20951558">
            <a:off x="1395693" y="4430503"/>
            <a:ext cx="2857486" cy="1366750"/>
          </a:xfrm>
          <a:prstGeom prst="rightArrow">
            <a:avLst>
              <a:gd name="adj1" fmla="val 50000"/>
              <a:gd name="adj2" fmla="val 305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Types info, and downloads file which can contain malware/viruses  </a:t>
            </a:r>
            <a:endParaRPr lang="ko-KR" altLang="en-US" sz="16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903" y="4146107"/>
            <a:ext cx="1872208" cy="214354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211960" y="4278291"/>
            <a:ext cx="1687012" cy="98506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Phishing site</a:t>
            </a:r>
            <a:endParaRPr lang="ko-KR" altLang="en-US" dirty="0"/>
          </a:p>
        </p:txBody>
      </p:sp>
      <p:sp>
        <p:nvSpPr>
          <p:cNvPr id="11" name="Right Arrow 10"/>
          <p:cNvSpPr/>
          <p:nvPr/>
        </p:nvSpPr>
        <p:spPr>
          <a:xfrm rot="1260156">
            <a:off x="5882287" y="4506986"/>
            <a:ext cx="1511140" cy="962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Info goes to phisher</a:t>
            </a:r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88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15343">
        <p14:ferris dir="l"/>
      </p:transition>
    </mc:Choice>
    <mc:Fallback>
      <p:transition spd="slow" advTm="1534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5" grpId="0" animBg="1"/>
      <p:bldP spid="15" grpId="1" animBg="1"/>
      <p:bldP spid="16" grpId="0" animBg="1"/>
      <p:bldP spid="16" grpId="1" animBg="1"/>
      <p:bldP spid="13" grpId="0" animBg="1"/>
      <p:bldP spid="13" grpId="1" animBg="1"/>
      <p:bldP spid="20" grpId="0" animBg="1"/>
      <p:bldP spid="20" grpId="1" animBg="1"/>
      <p:bldP spid="11" grpId="0" animBg="1"/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Chat phishing</a:t>
            </a:r>
            <a:endParaRPr lang="ko-KR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827584" y="3429000"/>
              <a:ext cx="1062720" cy="2005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8864" y="3412080"/>
                <a:ext cx="1100880" cy="2368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693" y="1772816"/>
            <a:ext cx="1872208" cy="2143542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flipH="1">
            <a:off x="2195736" y="2167767"/>
            <a:ext cx="4686278" cy="1496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Phisher fakes as a friend of yours telling that he/she needs money.</a:t>
            </a:r>
            <a:endParaRPr lang="ko-KR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" y="4048000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k 9"/>
              <p14:cNvContentPartPr/>
              <p14:nvPr/>
            </p14:nvContentPartPr>
            <p14:xfrm>
              <a:off x="931922" y="5704184"/>
              <a:ext cx="1062720" cy="2005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3202" y="5687264"/>
                <a:ext cx="1100880" cy="23688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861" y="4068758"/>
            <a:ext cx="1872208" cy="2143542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2339752" y="1990150"/>
            <a:ext cx="454226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Victim sends money to the phisher. </a:t>
            </a:r>
            <a:endParaRPr lang="ko-KR" altLang="en-US" dirty="0"/>
          </a:p>
        </p:txBody>
      </p:sp>
      <p:sp>
        <p:nvSpPr>
          <p:cNvPr id="5" name="Right Arrow 4"/>
          <p:cNvSpPr/>
          <p:nvPr/>
        </p:nvSpPr>
        <p:spPr>
          <a:xfrm flipH="1">
            <a:off x="2414638" y="4604040"/>
            <a:ext cx="4467375" cy="1527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Phisher fakes a friend and tells victim</a:t>
            </a:r>
            <a:r>
              <a:rPr lang="en-US" altLang="ko-KR" dirty="0" smtClean="0"/>
              <a:t> to check out a link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88185" y="391635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OR…</a:t>
            </a:r>
            <a:endParaRPr lang="ko-KR" alt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444090" y="4268084"/>
            <a:ext cx="454226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Victim clicks link, which leads to a phishing site. </a:t>
            </a:r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337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28827">
        <p14:ferris dir="l"/>
      </p:transition>
    </mc:Choice>
    <mc:Fallback>
      <p:transition spd="slow" advTm="288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3" grpId="0"/>
      <p:bldP spid="13" grpId="1"/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Phishing Apps</a:t>
            </a:r>
            <a:endParaRPr lang="ko-KR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0996" y="3171671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7399028" y="4827855"/>
              <a:ext cx="1062720" cy="2005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80308" y="4810935"/>
                <a:ext cx="1100880" cy="2368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494" y="1268760"/>
            <a:ext cx="1872208" cy="2143542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20920718" flipH="1">
            <a:off x="1971560" y="2491281"/>
            <a:ext cx="5112568" cy="423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Phisher publishes phishing app on market.</a:t>
            </a:r>
            <a:endParaRPr lang="ko-KR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234120" y="2906076"/>
            <a:ext cx="1512168" cy="129614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Android Store (Google Play)</a:t>
            </a:r>
            <a:endParaRPr lang="ko-KR" altLang="en-US" dirty="0"/>
          </a:p>
        </p:txBody>
      </p:sp>
      <p:sp>
        <p:nvSpPr>
          <p:cNvPr id="5" name="Right Arrow 4"/>
          <p:cNvSpPr/>
          <p:nvPr/>
        </p:nvSpPr>
        <p:spPr>
          <a:xfrm rot="371000">
            <a:off x="1985026" y="4012766"/>
            <a:ext cx="5188172" cy="3789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Victim downloads phishing app.</a:t>
            </a:r>
            <a:endParaRPr lang="ko-KR" alt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131555" y="1494252"/>
            <a:ext cx="936104" cy="49932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App</a:t>
            </a:r>
            <a:endParaRPr lang="ko-KR" alt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67543" y="5232769"/>
            <a:ext cx="6132063" cy="1180057"/>
          </a:xfrm>
          <a:prstGeom prst="wedgeRoundRectCallout">
            <a:avLst>
              <a:gd name="adj1" fmla="val 66175"/>
              <a:gd name="adj2" fmla="val -138906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The app will then receive and gather information about the user and send it to the phisher regularly. (ex: Google account, credit card, emails,..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315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24069">
        <p14:ferris dir="l"/>
      </p:transition>
    </mc:Choice>
    <mc:Fallback>
      <p:transition spd="slow" advTm="240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9.82659E-7 L -0.51615 0.17642 L 0.11389 0.33549 " pathEditMode="relative" rAng="0" ptsTypes="AAA">
                                      <p:cBhvr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22" y="16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5" grpId="1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 order to prevent phishing…</a:t>
            </a:r>
            <a:endParaRPr lang="ko-KR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44587"/>
            <a:ext cx="1800200" cy="206109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827584" y="4500771"/>
              <a:ext cx="1062720" cy="2005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8864" y="4483851"/>
                <a:ext cx="1100880" cy="23688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2693" y="2844587"/>
            <a:ext cx="1872208" cy="2143542"/>
          </a:xfrm>
          <a:prstGeom prst="rect">
            <a:avLst/>
          </a:prstGeom>
        </p:spPr>
      </p:pic>
      <p:sp>
        <p:nvSpPr>
          <p:cNvPr id="3" name="Rounded Rectangular Callout 2"/>
          <p:cNvSpPr/>
          <p:nvPr/>
        </p:nvSpPr>
        <p:spPr>
          <a:xfrm>
            <a:off x="1358944" y="1844824"/>
            <a:ext cx="4680520" cy="648072"/>
          </a:xfrm>
          <a:prstGeom prst="wedgeRoundRectCallout">
            <a:avLst>
              <a:gd name="adj1" fmla="val -42230"/>
              <a:gd name="adj2" fmla="val 145686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Do not download ANY apps from the market if it looks suspicious.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1890304" y="3040317"/>
            <a:ext cx="4680520" cy="504056"/>
          </a:xfrm>
          <a:prstGeom prst="wedgeRoundRectCallout">
            <a:avLst>
              <a:gd name="adj1" fmla="val -48431"/>
              <a:gd name="adj2" fmla="val 912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Do not give anyone your information via SMS, phone, chat, and links.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2357647" y="3623108"/>
            <a:ext cx="4680520" cy="504056"/>
          </a:xfrm>
          <a:prstGeom prst="wedgeRoundRectCallout">
            <a:avLst>
              <a:gd name="adj1" fmla="val 56382"/>
              <a:gd name="adj2" fmla="val -15246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Think before you act and give information.</a:t>
            </a:r>
            <a:endParaRPr lang="ko-KR" alt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159732" y="4158136"/>
            <a:ext cx="4680520" cy="504056"/>
          </a:xfrm>
          <a:prstGeom prst="wedgeRoundRectCallout">
            <a:avLst>
              <a:gd name="adj1" fmla="val -55564"/>
              <a:gd name="adj2" fmla="val -52680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If phishing is suspected, check the internet if the information is real.</a:t>
            </a:r>
            <a:endParaRPr lang="ko-KR" alt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2339752" y="4734940"/>
            <a:ext cx="4680520" cy="504056"/>
          </a:xfrm>
          <a:prstGeom prst="wedgeRoundRectCallout">
            <a:avLst>
              <a:gd name="adj1" fmla="val 58242"/>
              <a:gd name="adj2" fmla="val -1592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Keep little footprints on the internet.</a:t>
            </a:r>
            <a:endParaRPr lang="ko-KR" alt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2442173" y="2492896"/>
            <a:ext cx="4680520" cy="504056"/>
          </a:xfrm>
          <a:prstGeom prst="wedgeRoundRectCallout">
            <a:avLst>
              <a:gd name="adj1" fmla="val 57002"/>
              <a:gd name="adj2" fmla="val 12873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It is good to keep a vaccine that will detect any phishing tools.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1907783" y="5238996"/>
            <a:ext cx="4878435" cy="720080"/>
          </a:xfrm>
          <a:prstGeom prst="wedgeRoundRectCallout">
            <a:avLst>
              <a:gd name="adj1" fmla="val -50234"/>
              <a:gd name="adj2" fmla="val -215660"/>
              <a:gd name="adj3" fmla="val 16667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And do not forget,</a:t>
            </a:r>
          </a:p>
          <a:p>
            <a:pPr algn="ctr"/>
            <a:r>
              <a:rPr lang="en-US" altLang="ko-KR" dirty="0" smtClean="0"/>
              <a:t>Phishing can happen anywhere, any when on the internet.</a:t>
            </a:r>
            <a:endParaRPr lang="ko-KR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378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38222">
        <p14:ferris dir="l"/>
      </p:transition>
    </mc:Choice>
    <mc:Fallback>
      <p:transition spd="slow" advTm="3822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9" grpId="0" animBg="1"/>
      <p:bldP spid="9" grpId="2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0.9|5.2|0.7|6.2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8.6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5.6|0.5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7.2|0.4|6.4|0.5|0.9|0.4|4.9|0.6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0.7|2.6|4|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4.4|0.9|5.9|0.6|4.5|0.5|5.3|0.6|5.9|0.5|4.6|0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389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Phishing</vt:lpstr>
      <vt:lpstr>Voice Phishing</vt:lpstr>
      <vt:lpstr>SMS Phishing (Smishing)</vt:lpstr>
      <vt:lpstr>Email/link Phishing</vt:lpstr>
      <vt:lpstr>The two methods of link-phishing</vt:lpstr>
      <vt:lpstr>Chat phishing</vt:lpstr>
      <vt:lpstr>Phishing Apps</vt:lpstr>
      <vt:lpstr>In order to prevent phishing…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Phishing</dc:title>
  <dc:creator>USER</dc:creator>
  <cp:lastModifiedBy>USER</cp:lastModifiedBy>
  <cp:revision>11</cp:revision>
  <dcterms:created xsi:type="dcterms:W3CDTF">2013-03-28T12:11:38Z</dcterms:created>
  <dcterms:modified xsi:type="dcterms:W3CDTF">2013-03-28T14:12:45Z</dcterms:modified>
</cp:coreProperties>
</file>